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95" r:id="rId4"/>
    <p:sldId id="300" r:id="rId5"/>
    <p:sldId id="285" r:id="rId6"/>
    <p:sldId id="298" r:id="rId7"/>
    <p:sldId id="284" r:id="rId8"/>
    <p:sldId id="301" r:id="rId9"/>
    <p:sldId id="261" r:id="rId10"/>
    <p:sldId id="272" r:id="rId11"/>
    <p:sldId id="273" r:id="rId12"/>
    <p:sldId id="294" r:id="rId13"/>
    <p:sldId id="302" r:id="rId14"/>
    <p:sldId id="303" r:id="rId15"/>
    <p:sldId id="304" r:id="rId16"/>
    <p:sldId id="305" r:id="rId17"/>
    <p:sldId id="306" r:id="rId18"/>
    <p:sldId id="296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Economica" panose="020B060402020202020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2" y="16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93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412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181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525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061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057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0853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269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378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768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958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037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394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525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777358" y="-144699"/>
            <a:ext cx="5896500" cy="23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indent="1588" algn="l">
              <a:lnSpc>
                <a:spcPct val="150000"/>
              </a:lnSpc>
              <a:tabLst>
                <a:tab pos="5939790" algn="l"/>
              </a:tabLst>
            </a:pPr>
            <a:r>
              <a:rPr lang="uk-UA" sz="18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Дослідження методів рухової активності людини за допомогою</a:t>
            </a:r>
            <a:r>
              <a:rPr lang="ru-UA" sz="18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uk-UA" sz="18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дронів</a:t>
            </a:r>
            <a:br>
              <a:rPr lang="uk-UA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uk-U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533777" y="2641814"/>
            <a:ext cx="5087400" cy="15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ЮРІЙ УТКІН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ПЗПІ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Науковий керівник: </a:t>
            </a:r>
            <a:r>
              <a:rPr lang="ru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проф. </a:t>
            </a:r>
            <a:r>
              <a:rPr lang="uk-UA" sz="19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НАТАЛЯ БІЛОУС</a:t>
            </a:r>
            <a:endParaRPr lang="uk-UA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червня 202</a:t>
            </a:r>
            <a:r>
              <a:rPr lang="ru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515409" y="-32536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Алгоритм </a:t>
            </a: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донаведення</a:t>
            </a: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дрону</a:t>
            </a:r>
            <a:endParaRPr lang="ru-RU" sz="24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88FE4F-7CC9-4AD0-AD4D-5DE0B6B258AC}"/>
              </a:ext>
            </a:extLst>
          </p:cNvPr>
          <p:cNvSpPr txBox="1"/>
          <p:nvPr/>
        </p:nvSpPr>
        <p:spPr>
          <a:xfrm>
            <a:off x="377014" y="745166"/>
            <a:ext cx="8520599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При надходженні кадру з новою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детекцією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ми беремо координати центру боксу об’єкта та обчислюємо горизонтальну відстань від цього центру до центру зображення. Далі, аналізуючи різницю поточної помилки центрування з помилкою попереднього кадру (∆dx), оцінюємо динаміку руху об’єкта: якщо об’єкт рухається швидко й помилка зростає, ми підсилюємо команду повороту (збільшуємо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yaw_rate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), якщо рух повільний чи об’єкт майже стоїть 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зменшуємо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yaw_rate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пропорційно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Формула керуючого сигналу виглядає як P-регулятор із врахуванням ∆dx:</a:t>
            </a:r>
          </a:p>
          <a:p>
            <a:pPr indent="450215" algn="just"/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yaw_err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=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dx_px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/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frame_width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* HFOV</a:t>
            </a:r>
            <a:endParaRPr lang="uk-UA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/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delta_err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=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yaw_err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–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prev_yaw_err</a:t>
            </a:r>
            <a:endParaRPr lang="uk-UA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/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yaw_cmd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=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kp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*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yaw_err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+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kd</a:t>
            </a:r>
            <a:r>
              <a:rPr lang="uk-UA" sz="11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 * </a:t>
            </a:r>
            <a:r>
              <a:rPr lang="uk-UA" sz="11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delta_err</a:t>
            </a:r>
            <a:endParaRPr lang="uk-UA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/>
            <a:r>
              <a:rPr lang="uk-UA" sz="1100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 </a:t>
            </a:r>
            <a:endParaRPr lang="uk-UA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/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 HFOV 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горизонтальне поле зору камери,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kp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і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kd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налаштовані коефіцієнти,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prev_yaw_err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попередня помилка.</a:t>
            </a:r>
          </a:p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Якщо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детекція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на кадрі відсутня, але в попередньому кадрі об’єкт лежав ближче до краю зображення (наприклад, |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dx_px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| &gt; 0.4·frame_width), вважаємо, що він вийшов із поля зору, і віддаємо команду «зависнути та обертатися на місці на 360°». Якщо ж об’єкт зник, перебуваючи близько до центру (|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dx_px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| ≤ 0.2·frame_width), віддаємо команду «зависнути на місці» без обертання.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3537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372045" y="-15357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UA" sz="3200" dirty="0" err="1"/>
              <a:t>Проведення</a:t>
            </a:r>
            <a:r>
              <a:rPr lang="ru-UA" sz="3200" dirty="0"/>
              <a:t> </a:t>
            </a:r>
            <a:r>
              <a:rPr lang="ru-UA" sz="3200" dirty="0" err="1"/>
              <a:t>експеременту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B196E-D45C-486C-B242-A59185C675CD}"/>
              </a:ext>
            </a:extLst>
          </p:cNvPr>
          <p:cNvSpPr txBox="1"/>
          <p:nvPr/>
        </p:nvSpPr>
        <p:spPr>
          <a:xfrm>
            <a:off x="1285291" y="1088752"/>
            <a:ext cx="7168243" cy="3285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спочатку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було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обрано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та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завантажено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відеоджерела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тестування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(записи з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камери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дрону )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після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чого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протестовано скрипт,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який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кожного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відео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здійснює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кадр за кадром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детекцію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працює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паралельно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із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deep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sort-трекер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одночасно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фіксує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час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інференсу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кадрову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статистику (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загальну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кількість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кадрів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і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кадрів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із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детекцією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і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апаратне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навантаження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cpu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gpu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пам’ять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також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зібрано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ключові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метрики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продуктивності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fps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середній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час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відсоток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кадрів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із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виявленими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об’єктами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тривалість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при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втраті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об’єкта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тощо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зібрані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дані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було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оброблено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та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візуалізовано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в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графіках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і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таблицях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після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чого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проведено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порівняльний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аналіз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результатів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тестової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системи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33243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491718" y="-11456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 err="1"/>
              <a:t>Вх</a:t>
            </a:r>
            <a:r>
              <a:rPr lang="ru-UA" sz="3200" dirty="0"/>
              <a:t>і</a:t>
            </a:r>
            <a:r>
              <a:rPr lang="ru-RU" sz="3200" dirty="0" err="1"/>
              <a:t>дн</a:t>
            </a:r>
            <a:r>
              <a:rPr lang="ru-UA" sz="3200" dirty="0"/>
              <a:t>і</a:t>
            </a:r>
            <a:r>
              <a:rPr lang="ru-RU" sz="3200" dirty="0"/>
              <a:t> дан</a:t>
            </a:r>
            <a:r>
              <a:rPr lang="ru-UA" sz="3200" dirty="0"/>
              <a:t>і</a:t>
            </a: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C4685F-FF8A-469E-9B5F-B862303A79B2}"/>
              </a:ext>
            </a:extLst>
          </p:cNvPr>
          <p:cNvSpPr txBox="1"/>
          <p:nvPr/>
        </p:nvSpPr>
        <p:spPr>
          <a:xfrm>
            <a:off x="623400" y="787245"/>
            <a:ext cx="8520600" cy="10229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Для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тестування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було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обрано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відео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з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лінії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зіткнення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на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якому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відсутні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жорстокі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кадри, показано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слідкування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за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людиною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яка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переміщуєтся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у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складних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умовах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поміж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дерев та ракурс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задіяний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при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зйомці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спочатку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знаходиться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збоку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потім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слідкує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майже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чітко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за </a:t>
            </a:r>
            <a:r>
              <a:rPr lang="ru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обєктом</a:t>
            </a:r>
            <a:endParaRPr lang="uk-UA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C0F4904-B07B-4C48-8660-4CE8EBF9C16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155371" y="2202024"/>
            <a:ext cx="5234473" cy="21542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EF2CC5-1392-4933-9FCE-49056A01CF87}"/>
              </a:ext>
            </a:extLst>
          </p:cNvPr>
          <p:cNvSpPr txBox="1"/>
          <p:nvPr/>
        </p:nvSpPr>
        <p:spPr>
          <a:xfrm>
            <a:off x="3817932" y="4422777"/>
            <a:ext cx="6004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Кадри з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тестових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відео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74656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491718" y="-11456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 err="1"/>
              <a:t>Вх</a:t>
            </a:r>
            <a:r>
              <a:rPr lang="ru-UA" sz="3200" dirty="0"/>
              <a:t>і</a:t>
            </a:r>
            <a:r>
              <a:rPr lang="ru-RU" sz="3200" dirty="0" err="1"/>
              <a:t>дн</a:t>
            </a:r>
            <a:r>
              <a:rPr lang="ru-UA" sz="3200" dirty="0"/>
              <a:t>і</a:t>
            </a:r>
            <a:r>
              <a:rPr lang="ru-RU" sz="3200" dirty="0"/>
              <a:t> дан</a:t>
            </a:r>
            <a:r>
              <a:rPr lang="ru-UA" sz="3200" dirty="0"/>
              <a:t>і</a:t>
            </a: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C4685F-FF8A-469E-9B5F-B862303A79B2}"/>
              </a:ext>
            </a:extLst>
          </p:cNvPr>
          <p:cNvSpPr txBox="1"/>
          <p:nvPr/>
        </p:nvSpPr>
        <p:spPr>
          <a:xfrm>
            <a:off x="311700" y="880551"/>
            <a:ext cx="85206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/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Для відео з низькою якістю зображення ми свідомо обрали досить «м’які» налаштування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YOLO,DeepSORT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</a:p>
          <a:p>
            <a:pPr indent="450215" algn="just"/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Нижчий поріг довіри (--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conf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=0.2)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</a:p>
          <a:p>
            <a:pPr indent="450215" algn="just"/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Помірний поріг NMS (--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iou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=0.45)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lang="uk-UA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1E61D1-0D1F-4E92-B3B1-794C9D30E2AC}"/>
              </a:ext>
            </a:extLst>
          </p:cNvPr>
          <p:cNvSpPr txBox="1"/>
          <p:nvPr/>
        </p:nvSpPr>
        <p:spPr>
          <a:xfrm>
            <a:off x="3599285" y="2208037"/>
            <a:ext cx="539542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79400" algn="just"/>
            <a:r>
              <a:rPr lang="ru-UA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Т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рекінг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UA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-279400" algn="just">
              <a:buFont typeface="Symbol" panose="05050102010706020507" pitchFamily="18" charset="2"/>
              <a:buChar char=""/>
            </a:pPr>
            <a:r>
              <a:rPr lang="ru-UA" dirty="0" err="1">
                <a:latin typeface="Times New Roman" panose="02020603050405020304" pitchFamily="18" charset="0"/>
              </a:rPr>
              <a:t>max_iou_distance</a:t>
            </a:r>
            <a:r>
              <a:rPr lang="ru-UA" dirty="0">
                <a:latin typeface="Times New Roman" panose="02020603050405020304" pitchFamily="18" charset="0"/>
              </a:rPr>
              <a:t> = 0.7. Ми </a:t>
            </a:r>
            <a:r>
              <a:rPr lang="ru-UA" dirty="0" err="1">
                <a:latin typeface="Times New Roman" panose="02020603050405020304" pitchFamily="18" charset="0"/>
              </a:rPr>
              <a:t>знизили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його</a:t>
            </a:r>
            <a:r>
              <a:rPr lang="ru-UA" dirty="0">
                <a:latin typeface="Times New Roman" panose="02020603050405020304" pitchFamily="18" charset="0"/>
              </a:rPr>
              <a:t> з </a:t>
            </a:r>
            <a:r>
              <a:rPr lang="ru-UA" dirty="0" err="1">
                <a:latin typeface="Times New Roman" panose="02020603050405020304" pitchFamily="18" charset="0"/>
              </a:rPr>
              <a:t>типових</a:t>
            </a:r>
            <a:r>
              <a:rPr lang="ru-UA" dirty="0">
                <a:latin typeface="Times New Roman" panose="02020603050405020304" pitchFamily="18" charset="0"/>
              </a:rPr>
              <a:t> ~0.9 до 0.7, </a:t>
            </a:r>
            <a:r>
              <a:rPr lang="ru-UA" dirty="0" err="1">
                <a:latin typeface="Times New Roman" panose="02020603050405020304" pitchFamily="18" charset="0"/>
              </a:rPr>
              <a:t>щоб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сильніше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орієнтуватися</a:t>
            </a:r>
            <a:r>
              <a:rPr lang="ru-UA" dirty="0">
                <a:latin typeface="Times New Roman" panose="02020603050405020304" pitchFamily="18" charset="0"/>
              </a:rPr>
              <a:t> на </a:t>
            </a:r>
            <a:r>
              <a:rPr lang="ru-UA" dirty="0" err="1">
                <a:latin typeface="Times New Roman" panose="02020603050405020304" pitchFamily="18" charset="0"/>
              </a:rPr>
              <a:t>узгоджений</a:t>
            </a:r>
            <a:r>
              <a:rPr lang="ru-UA" dirty="0">
                <a:latin typeface="Times New Roman" panose="02020603050405020304" pitchFamily="18" charset="0"/>
              </a:rPr>
              <a:t> рух (</a:t>
            </a:r>
            <a:r>
              <a:rPr lang="ru-UA" dirty="0" err="1">
                <a:latin typeface="Times New Roman" panose="02020603050405020304" pitchFamily="18" charset="0"/>
              </a:rPr>
              <a:t>якщо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дві</a:t>
            </a:r>
            <a:r>
              <a:rPr lang="ru-UA" dirty="0">
                <a:latin typeface="Times New Roman" panose="02020603050405020304" pitchFamily="18" charset="0"/>
              </a:rPr>
              <a:t> рамки </a:t>
            </a:r>
            <a:r>
              <a:rPr lang="ru-UA" dirty="0" err="1">
                <a:latin typeface="Times New Roman" panose="02020603050405020304" pitchFamily="18" charset="0"/>
              </a:rPr>
              <a:t>суттєво</a:t>
            </a:r>
            <a:r>
              <a:rPr lang="ru-UA" dirty="0">
                <a:latin typeface="Times New Roman" panose="02020603050405020304" pitchFamily="18" charset="0"/>
              </a:rPr>
              <a:t> не </a:t>
            </a:r>
            <a:r>
              <a:rPr lang="ru-UA" dirty="0" err="1">
                <a:latin typeface="Times New Roman" panose="02020603050405020304" pitchFamily="18" charset="0"/>
              </a:rPr>
              <a:t>накладаються</a:t>
            </a:r>
            <a:r>
              <a:rPr lang="ru-UA" dirty="0">
                <a:latin typeface="Times New Roman" panose="02020603050405020304" pitchFamily="18" charset="0"/>
              </a:rPr>
              <a:t>, ми </a:t>
            </a:r>
            <a:r>
              <a:rPr lang="ru-UA" dirty="0" err="1">
                <a:latin typeface="Times New Roman" panose="02020603050405020304" pitchFamily="18" charset="0"/>
              </a:rPr>
              <a:t>їх</a:t>
            </a:r>
            <a:r>
              <a:rPr lang="ru-UA" dirty="0">
                <a:latin typeface="Times New Roman" panose="02020603050405020304" pitchFamily="18" charset="0"/>
              </a:rPr>
              <a:t> уже не «</a:t>
            </a:r>
            <a:r>
              <a:rPr lang="ru-UA" dirty="0" err="1">
                <a:latin typeface="Times New Roman" panose="02020603050405020304" pitchFamily="18" charset="0"/>
              </a:rPr>
              <a:t>прив’язуємо</a:t>
            </a:r>
            <a:r>
              <a:rPr lang="ru-UA" dirty="0">
                <a:latin typeface="Times New Roman" panose="02020603050405020304" pitchFamily="18" charset="0"/>
              </a:rPr>
              <a:t>»), але при </a:t>
            </a:r>
            <a:r>
              <a:rPr lang="ru-UA" dirty="0" err="1">
                <a:latin typeface="Times New Roman" panose="02020603050405020304" pitchFamily="18" charset="0"/>
              </a:rPr>
              <a:t>цьому</a:t>
            </a:r>
            <a:r>
              <a:rPr lang="ru-UA" dirty="0">
                <a:latin typeface="Times New Roman" panose="02020603050405020304" pitchFamily="18" charset="0"/>
              </a:rPr>
              <a:t> не </a:t>
            </a:r>
            <a:r>
              <a:rPr lang="ru-UA" dirty="0" err="1">
                <a:latin typeface="Times New Roman" panose="02020603050405020304" pitchFamily="18" charset="0"/>
              </a:rPr>
              <a:t>втрачати</a:t>
            </a:r>
            <a:r>
              <a:rPr lang="ru-UA" dirty="0">
                <a:latin typeface="Times New Roman" panose="02020603050405020304" pitchFamily="18" charset="0"/>
              </a:rPr>
              <a:t> трек, </a:t>
            </a:r>
            <a:r>
              <a:rPr lang="ru-UA" dirty="0" err="1">
                <a:latin typeface="Times New Roman" panose="02020603050405020304" pitchFamily="18" charset="0"/>
              </a:rPr>
              <a:t>якщо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об’єкт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трохи</a:t>
            </a:r>
            <a:r>
              <a:rPr lang="ru-UA" dirty="0">
                <a:latin typeface="Times New Roman" panose="02020603050405020304" pitchFamily="18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</a:rPr>
              <a:t>змістився</a:t>
            </a:r>
            <a:r>
              <a:rPr lang="ru-UA" dirty="0">
                <a:latin typeface="Times New Roman" panose="02020603050405020304" pitchFamily="18" charset="0"/>
              </a:rPr>
              <a:t>;</a:t>
            </a:r>
            <a:endParaRPr lang="uk-UA" dirty="0">
              <a:latin typeface="Times New Roman" panose="02020603050405020304" pitchFamily="18" charset="0"/>
            </a:endParaRP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max_age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30. </a:t>
            </a: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n_init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1. </a:t>
            </a: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max_cosine_distance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0.5. </a:t>
            </a: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nms_max_overlap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1.0. </a:t>
            </a: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half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True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. </a:t>
            </a:r>
          </a:p>
          <a:p>
            <a:pPr marL="457200" lvl="0" indent="-279400" algn="just">
              <a:buFont typeface="Symbol" panose="05050102010706020507" pitchFamily="18" charset="2"/>
              <a:buChar char=""/>
            </a:pP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use_appearance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True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. 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anose="05050102010706020507" pitchFamily="18" charset="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E22814-1DF2-432E-9408-E34AEECA6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50" y="2208037"/>
            <a:ext cx="2523975" cy="177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63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885228" y="-17273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/>
              <a:t>А</a:t>
            </a:r>
            <a:r>
              <a:rPr lang="ru-UA" sz="3200" dirty="0" err="1"/>
              <a:t>наліз</a:t>
            </a:r>
            <a:r>
              <a:rPr lang="ru-UA" sz="3200" dirty="0"/>
              <a:t> </a:t>
            </a:r>
            <a:r>
              <a:rPr lang="ru-UA" sz="3200" dirty="0" err="1"/>
              <a:t>результатів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09E52DA-5506-4793-9571-9737B2D2653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68925" y="720590"/>
            <a:ext cx="2921389" cy="26309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EC2520-80B6-45B3-B2D6-283D0E4B48E7}"/>
              </a:ext>
            </a:extLst>
          </p:cNvPr>
          <p:cNvSpPr txBox="1"/>
          <p:nvPr/>
        </p:nvSpPr>
        <p:spPr>
          <a:xfrm>
            <a:off x="678180" y="3413575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Елементи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інтерфейсу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системи</a:t>
            </a:r>
            <a:endParaRPr lang="uk-UA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D6C836A-8456-443E-94B2-E2611F1FD71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393722" y="720590"/>
            <a:ext cx="3203021" cy="196046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D98F24C-8997-4B8F-8211-7A3C8C0A2D36}"/>
              </a:ext>
            </a:extLst>
          </p:cNvPr>
          <p:cNvSpPr txBox="1"/>
          <p:nvPr/>
        </p:nvSpPr>
        <p:spPr>
          <a:xfrm>
            <a:off x="3652935" y="2757700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Відпрацювання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+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</a:t>
            </a:r>
            <a:endParaRPr lang="uk-UA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586151D-B8D8-4941-AB17-DF7A2661F6BC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059364" y="720590"/>
            <a:ext cx="1811143" cy="31549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0EE6DBC-D51B-4846-9328-1AEC98E575C1}"/>
              </a:ext>
            </a:extLst>
          </p:cNvPr>
          <p:cNvSpPr txBox="1"/>
          <p:nvPr/>
        </p:nvSpPr>
        <p:spPr>
          <a:xfrm>
            <a:off x="7059364" y="3937523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Утримання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трекінгом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34951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885228" y="-17273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/>
              <a:t>А</a:t>
            </a:r>
            <a:r>
              <a:rPr lang="ru-UA" sz="3200" dirty="0" err="1"/>
              <a:t>наліз</a:t>
            </a:r>
            <a:r>
              <a:rPr lang="ru-UA" sz="3200" dirty="0"/>
              <a:t> </a:t>
            </a:r>
            <a:r>
              <a:rPr lang="ru-UA" sz="3200" dirty="0" err="1"/>
              <a:t>результатів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B8D13EB-3BFD-4254-8290-E5B7E1724F6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583970" y="755759"/>
            <a:ext cx="4144010" cy="12414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6B2E53-4FE6-4848-9153-37C9DBD15BEE}"/>
              </a:ext>
            </a:extLst>
          </p:cNvPr>
          <p:cNvSpPr txBox="1"/>
          <p:nvPr/>
        </p:nvSpPr>
        <p:spPr>
          <a:xfrm>
            <a:off x="3442996" y="2073916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Метричні показники YOLO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8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uk-U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24EA16-E350-4A38-B605-85FF27F51C5C}"/>
              </a:ext>
            </a:extLst>
          </p:cNvPr>
          <p:cNvSpPr txBox="1"/>
          <p:nvPr/>
        </p:nvSpPr>
        <p:spPr>
          <a:xfrm>
            <a:off x="345231" y="2350202"/>
            <a:ext cx="828558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450215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Оброблено 638 кадрів за загалом 6.38 с чистого часу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детекції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це в середньому по 0.010 с (10 мс) на кадр.</a:t>
            </a:r>
          </a:p>
          <a:p>
            <a:pPr marL="457200" indent="450215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 такій швидкості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детекція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виконується приблизно на 100 кадрів/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сек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(1 000 мс / 10 мс), що значно перевищує заявлені 30 FPS відео. Це означає, що детектор легко працює в реальному часі із запасом по потужності.</a:t>
            </a:r>
          </a:p>
          <a:p>
            <a:pPr marL="457200" indent="450215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Також видно що об’єкт було знайдено лише в 88 кадрах з 638, тобто в 13.8 % випадків. Враховуючи якість відео та не знаходження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обєкуту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 полі зору камери певний час – це середній показник.</a:t>
            </a:r>
          </a:p>
        </p:txBody>
      </p:sp>
    </p:spTree>
    <p:extLst>
      <p:ext uri="{BB962C8B-B14F-4D97-AF65-F5344CB8AC3E}">
        <p14:creationId xmlns:p14="http://schemas.microsoft.com/office/powerpoint/2010/main" val="2619746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885228" y="-17273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/>
              <a:t>А</a:t>
            </a:r>
            <a:r>
              <a:rPr lang="ru-UA" sz="3200" dirty="0" err="1"/>
              <a:t>наліз</a:t>
            </a:r>
            <a:r>
              <a:rPr lang="ru-UA" sz="3200" dirty="0"/>
              <a:t> </a:t>
            </a:r>
            <a:r>
              <a:rPr lang="ru-UA" sz="3200" dirty="0" err="1"/>
              <a:t>результатів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6B2E53-4FE6-4848-9153-37C9DBD15BEE}"/>
              </a:ext>
            </a:extLst>
          </p:cNvPr>
          <p:cNvSpPr txBox="1"/>
          <p:nvPr/>
        </p:nvSpPr>
        <p:spPr>
          <a:xfrm>
            <a:off x="3442996" y="2073916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Метричні показники YOLO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8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uk-UA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A59A1B-643B-487B-9CEE-3A09595E340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755457" y="609962"/>
            <a:ext cx="5633085" cy="24593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09C35E-9046-40B0-9808-C357D4E078B9}"/>
              </a:ext>
            </a:extLst>
          </p:cNvPr>
          <p:cNvSpPr txBox="1"/>
          <p:nvPr/>
        </p:nvSpPr>
        <p:spPr>
          <a:xfrm>
            <a:off x="3167742" y="3065136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Команди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корегування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донаведення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9AEABF-9CA2-4DEE-AC46-8351793AE45E}"/>
              </a:ext>
            </a:extLst>
          </p:cNvPr>
          <p:cNvSpPr txBox="1"/>
          <p:nvPr/>
        </p:nvSpPr>
        <p:spPr>
          <a:xfrm>
            <a:off x="1217645" y="3556255"/>
            <a:ext cx="792635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buFont typeface="Symbol" panose="05050102010706020507" pitchFamily="18" charset="2"/>
              <a:buChar char=""/>
            </a:pP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MAV_CMD_DO_CHANGE_SPEED —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ідентифікатор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команди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зміни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швидкості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anose="05050102010706020507" pitchFamily="18" charset="2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</a:pP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param1=1 — тип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швидкості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: 0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airspeed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, 1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ground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speed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, 2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climb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speed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, 3 =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descent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speed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anose="05050102010706020507" pitchFamily="18" charset="2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</a:pP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param2=5.00 —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значення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швидкості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в м/с (тут 5 м/с);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anose="05050102010706020507" pitchFamily="18" charset="2"/>
            </a:endParaRPr>
          </a:p>
          <a:p>
            <a:pPr marL="342900" lvl="0" indent="-342900" algn="just">
              <a:buFont typeface="Symbol" panose="05050102010706020507" pitchFamily="18" charset="2"/>
              <a:buChar char=""/>
            </a:pP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param3=-1 —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throttle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(процент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подачі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палива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): –1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залишає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поточне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значення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 без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зміни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Symbol" panose="05050102010706020507" pitchFamily="18" charset="2"/>
              </a:rPr>
              <a:t>;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anose="05050102010706020507" pitchFamily="18" charset="2"/>
            </a:endParaRPr>
          </a:p>
          <a:p>
            <a:pPr marL="457200" indent="450215" algn="just"/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param4=0, param5=0, param6=0, param7=0 –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зарезервовані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місця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для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додаткових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параметрів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(не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використовуються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тому 0).</a:t>
            </a:r>
            <a:endParaRPr lang="uk-UA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951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885228" y="-17273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3200" dirty="0"/>
              <a:t>А</a:t>
            </a:r>
            <a:r>
              <a:rPr lang="ru-UA" sz="3200" dirty="0" err="1"/>
              <a:t>наліз</a:t>
            </a:r>
            <a:r>
              <a:rPr lang="ru-UA" sz="3200" dirty="0"/>
              <a:t> </a:t>
            </a:r>
            <a:r>
              <a:rPr lang="ru-UA" sz="3200" dirty="0" err="1"/>
              <a:t>результатів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1780730-E05A-46DC-B3BA-9CB532FD8F3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097087" y="959068"/>
            <a:ext cx="4949825" cy="6572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068CD5-4C44-4448-B39E-3B6EB64D8949}"/>
              </a:ext>
            </a:extLst>
          </p:cNvPr>
          <p:cNvSpPr txBox="1"/>
          <p:nvPr/>
        </p:nvSpPr>
        <p:spPr>
          <a:xfrm>
            <a:off x="2885228" y="1616293"/>
            <a:ext cx="57010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Результати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виводу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апаратного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навантаження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uk-U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5361CF-2C73-4370-9B0C-F4453294564B}"/>
              </a:ext>
            </a:extLst>
          </p:cNvPr>
          <p:cNvSpPr txBox="1"/>
          <p:nvPr/>
        </p:nvSpPr>
        <p:spPr>
          <a:xfrm>
            <a:off x="471195" y="2096046"/>
            <a:ext cx="82016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449580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Orange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 є два класи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ядер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чотири ARM Cortex-A76@2.4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і чотири ARM Cortex-A55@1.8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Щоб порівняти їх із ядрами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Zen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4, використовуємо орієнтовні пікові DMIPS-навантаження:</a:t>
            </a:r>
          </a:p>
          <a:p>
            <a:pPr marL="457200" indent="449580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Cortex-A76 ≈ 3 DMIPS/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→ 2 400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× 3 ≈ 7 200 DMIPS на ядро</a:t>
            </a:r>
          </a:p>
          <a:p>
            <a:pPr marL="457200" indent="449580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Cortex-A55 ≈ 2 DMIPS/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→ 1 800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× 2 ≈ 3 600 DMIPS на ядро</a:t>
            </a:r>
          </a:p>
          <a:p>
            <a:pPr marL="457200" indent="449580" algn="just"/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Zen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 на 4.7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≈ 3.11 DMIPS/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→ 4 700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MHz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× 3.11 ≈ 14 617 DMIPS на ядро</a:t>
            </a:r>
            <a:r>
              <a:rPr lang="ru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Тоді відносна одноядерна потужність A76 ≈ 7 200/14 617 ≈ 0.49, A55 ≈ 3 600/14 617 ≈ 0.25, у той час як ядро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Ryzen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1.00.</a:t>
            </a:r>
          </a:p>
          <a:p>
            <a:pPr marL="457200" indent="449580" algn="just"/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Отож для нашого алгоритму, який на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Ryzen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виконувався за 20 с, 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Orange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 </a:t>
            </a:r>
            <a:r>
              <a:rPr lang="uk-UA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</a:t>
            </a:r>
            <a:r>
              <a:rPr lang="uk-UA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 із цією архітектурою потребуватиме близько 45 с.</a:t>
            </a:r>
          </a:p>
        </p:txBody>
      </p:sp>
    </p:spTree>
    <p:extLst>
      <p:ext uri="{BB962C8B-B14F-4D97-AF65-F5344CB8AC3E}">
        <p14:creationId xmlns:p14="http://schemas.microsoft.com/office/powerpoint/2010/main" val="1470204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567988" y="-29154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UA" sz="3200" dirty="0" err="1"/>
              <a:t>Аналіз</a:t>
            </a:r>
            <a:r>
              <a:rPr lang="ru-UA" sz="3200" dirty="0"/>
              <a:t> </a:t>
            </a:r>
            <a:r>
              <a:rPr lang="ru-UA" sz="3200" dirty="0" err="1"/>
              <a:t>результатів</a:t>
            </a:r>
            <a:endParaRPr lang="ru-UA"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8">
            <a:extLst>
              <a:ext uri="{FF2B5EF4-FFF2-40B4-BE49-F238E27FC236}">
                <a16:creationId xmlns:a16="http://schemas.microsoft.com/office/drawing/2014/main" id="{87EABDFF-BEE6-53C8-5FCA-CFF021F10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" y="-1021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B7343-D26D-4CEF-8240-C3FC1512CAED}"/>
              </a:ext>
            </a:extLst>
          </p:cNvPr>
          <p:cNvSpPr txBox="1"/>
          <p:nvPr/>
        </p:nvSpPr>
        <p:spPr>
          <a:xfrm>
            <a:off x="373225" y="427846"/>
            <a:ext cx="8630816" cy="39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У ході дослідження було розроблено та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протестовано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систему автономного управління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дроном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яка поєднує методи розпізнавання об’єктів та алгоритми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автоматичної корекції польоту. Основна мета полягала в інтеграції YOLO11 для виявлення людей та використання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трекінгових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алгоритмів для стабільного відстеження цілі в русі. Отримані координати об’єкта використовуються для формування керуючих команд, що надсилаються на польотний контролер PX4 через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MAVLink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Дослідження включало порівняння різних алгоритмів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таких як KCF, SORT та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DeepSORT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що дозволило визначити їх ефективність у контексті реального часу. Виявлено, що SORT забезпечує хорошу продуктивність за низьких обчислювальних витрат, у той час як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DeepSORT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покращує точність, але потребує більше ресурсів. Оптимальним варіантом для експериментів став баланс між швидкістю та точністю, залежно від апаратної платформи.</a:t>
            </a:r>
            <a:endParaRPr lang="ru-UA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Було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успішно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протестовано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всі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модулі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системи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, та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встановлено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що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популярного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мікро-компютеру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на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базі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Orange PI5 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буде не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достатньо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для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роботи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з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даною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конфігурацією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uk-UA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664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68925" y="-27395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Мета </a:t>
            </a:r>
            <a:r>
              <a:rPr lang="ru-UA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роботи</a:t>
            </a:r>
            <a:endParaRPr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503639"/>
            <a:ext cx="8520600" cy="385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indent="450215" algn="just">
              <a:lnSpc>
                <a:spcPct val="150000"/>
              </a:lnSpc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Об’єкт дослідження –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методи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та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донаведення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дрону та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необхідні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аппаратні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ресурси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для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цього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uk-UA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Предмет дослідження – методи та алгоритми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класифікації руху об’єктів,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о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</a:rPr>
              <a:t>б’єктів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та алгоритм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</a:rPr>
              <a:t>створення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команд на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embaded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модулі</a:t>
            </a: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Мета роботи – дослідження методів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та класифікації руху об’єктів у реальному часі,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</a:t>
            </a:r>
            <a:r>
              <a:rPr lang="ru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об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’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єкту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аналіз їх ефективності та практичне створення алгоритму для створення команд для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embaded</a:t>
            </a: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Методи досліджень – емпіричний аналіз, моделювання, порівняння, розробка та тестування.</a:t>
            </a: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8830" y="-10800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endParaRPr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CF7E3C-BFCC-4828-821A-E2237E70D4A1}"/>
              </a:ext>
            </a:extLst>
          </p:cNvPr>
          <p:cNvSpPr txBox="1"/>
          <p:nvPr/>
        </p:nvSpPr>
        <p:spPr>
          <a:xfrm>
            <a:off x="212853" y="1014715"/>
            <a:ext cx="8931147" cy="2120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Швидкість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розвитку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аппаратних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прикладних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систем типу дронів – не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встигають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за </a:t>
            </a:r>
            <a:r>
              <a:rPr lang="ru-UA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ш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видким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розвитком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технологій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ШИ.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Виклики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сьогодення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технологічна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війна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еясність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доцільності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інтеграцій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моделей ШІ в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компактні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аппаратні</a:t>
            </a:r>
            <a:r>
              <a:rPr lang="ru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платформи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ru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П</a:t>
            </a:r>
            <a:r>
              <a:rPr lang="ru-UA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роблеми</a:t>
            </a:r>
            <a:r>
              <a:rPr lang="ru-UA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з </a:t>
            </a:r>
            <a:r>
              <a:rPr lang="ru-UA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результативнісью</a:t>
            </a:r>
            <a:r>
              <a:rPr lang="ru-UA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UA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використання</a:t>
            </a:r>
            <a:r>
              <a:rPr lang="ru-UA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FPV </a:t>
            </a:r>
            <a:r>
              <a:rPr lang="ru-UA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дронів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8830" y="-10800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3600" b="1" dirty="0"/>
              <a:t>Постановка </a:t>
            </a:r>
            <a:r>
              <a:rPr lang="ru-UA" sz="3600" b="1" dirty="0" err="1"/>
              <a:t>задачі</a:t>
            </a:r>
            <a:endParaRPr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CF7E3C-BFCC-4828-821A-E2237E70D4A1}"/>
              </a:ext>
            </a:extLst>
          </p:cNvPr>
          <p:cNvSpPr txBox="1"/>
          <p:nvPr/>
        </p:nvSpPr>
        <p:spPr>
          <a:xfrm>
            <a:off x="268925" y="1014715"/>
            <a:ext cx="8931147" cy="2951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tabLst>
                <a:tab pos="57150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Метою роботи є: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аналіз існуючих методів виявлення та класифікації руху об’єктів;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дослідження алгоритмів пошуку й відстеження об’єктів у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відеопотоці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розробка прототипу інтегрованої системи для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трекінгу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об’єкту;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тестування прототипу на основі апаратної платформи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orange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5;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аналіз результатів використання мінімальних ресурсів апаратного забезпечення; 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"/>
              <a:tabLst>
                <a:tab pos="810260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формулювання висновку.</a:t>
            </a:r>
          </a:p>
        </p:txBody>
      </p:sp>
    </p:spTree>
    <p:extLst>
      <p:ext uri="{BB962C8B-B14F-4D97-AF65-F5344CB8AC3E}">
        <p14:creationId xmlns:p14="http://schemas.microsoft.com/office/powerpoint/2010/main" val="3454851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159300" y="319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" sz="3200" dirty="0"/>
              <a:t>Вибір технологій розробки </a:t>
            </a:r>
            <a:endParaRPr sz="32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150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DeepSORT</a:t>
            </a:r>
            <a:endParaRPr lang="ru-RU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15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endParaRPr lang="uk-UA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1500"/>
              </a:spcBef>
              <a:spcAft>
                <a:spcPts val="0"/>
              </a:spcAft>
              <a:buFontTx/>
              <a:buChar char="-"/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YOLOv8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15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1500"/>
              </a:spcBef>
              <a:spcAft>
                <a:spcPts val="0"/>
              </a:spcAft>
              <a:buFontTx/>
              <a:buChar char="-"/>
            </a:pPr>
            <a:r>
              <a:rPr lang="uk-UA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YOLOv11</a:t>
            </a:r>
            <a:endParaRPr sz="1500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2AED9A-F2CA-485B-8997-5769DB2D3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422" y="1225225"/>
            <a:ext cx="2886478" cy="118126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01F56F-5FF3-42D2-9AB7-337B426CD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3422" y="2737011"/>
            <a:ext cx="2886479" cy="119582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FB4C98-B761-40BC-97A6-289ABF9D31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4240" y="1225225"/>
            <a:ext cx="1012644" cy="101570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7B7AC80-4129-4F9C-8FBA-A14E3CD1E3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0182" y="2813981"/>
            <a:ext cx="1116702" cy="110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32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79560" y="-13261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Вибір</a:t>
            </a: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технологій</a:t>
            </a: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детекції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Ultralytics YOLO11 Сравнительные графики">
            <a:extLst>
              <a:ext uri="{FF2B5EF4-FFF2-40B4-BE49-F238E27FC236}">
                <a16:creationId xmlns:a16="http://schemas.microsoft.com/office/drawing/2014/main" id="{DE641E34-E7A1-42BC-828A-4E02BFCD8BA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023" y="959900"/>
            <a:ext cx="5105507" cy="21553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94D262-62D1-4304-8467-85C719FEB498}"/>
              </a:ext>
            </a:extLst>
          </p:cNvPr>
          <p:cNvSpPr txBox="1"/>
          <p:nvPr/>
        </p:nvSpPr>
        <p:spPr>
          <a:xfrm>
            <a:off x="267002" y="3376489"/>
            <a:ext cx="86099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Незважаючи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на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переваги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новіших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моделей –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вибір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тим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не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менш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впав на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мінімально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необхідну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відправну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точку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дослідження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у </a:t>
            </a:r>
            <a:r>
              <a:rPr lang="ru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вигляді</a:t>
            </a:r>
            <a:r>
              <a:rPr lang="ru-UA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YOLOv8.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13917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90612" y="11703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Методика проведення дослідження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</a:t>
            </a:r>
            <a:r>
              <a:rPr lang="ru-UA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додаткові</a:t>
            </a:r>
            <a:r>
              <a:rPr lang="ru-UA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бібліотеки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lang="ru-RU" sz="28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50AC6F-940F-4DCE-888B-2587149062AF}"/>
              </a:ext>
            </a:extLst>
          </p:cNvPr>
          <p:cNvSpPr txBox="1"/>
          <p:nvPr/>
        </p:nvSpPr>
        <p:spPr>
          <a:xfrm>
            <a:off x="401216" y="1071828"/>
            <a:ext cx="8609996" cy="2962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OpenCV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opencv-python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бібліотека для роботи з зображеннями та відео, яка використовується для читання відеоданих, попередньої обробки кадрів та візуалізації результатів роботи YOLO.</a:t>
            </a:r>
          </a:p>
          <a:p>
            <a:pPr indent="450215" algn="just">
              <a:lnSpc>
                <a:spcPct val="150000"/>
              </a:lnSpc>
            </a:pP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Deep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SORT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Realtime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бібліотека для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об’єктів у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відеопотоці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FilterPy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бібліотека, що реалізує алгоритм фільтра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Калмана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який використовується для точнішого </a:t>
            </a: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й прогнозування руху об'єктів на відео.</a:t>
            </a:r>
          </a:p>
          <a:p>
            <a:pPr indent="450215" algn="just">
              <a:lnSpc>
                <a:spcPct val="150000"/>
              </a:lnSpc>
            </a:pP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SciPy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бібліотека для наукових та інженерних розрахунків, яка підтримує допоміжні математичні операції, зокрема обчислення, які використовуються при обробці сигналів та відео.</a:t>
            </a:r>
          </a:p>
          <a:p>
            <a:pPr indent="450215" algn="just">
              <a:lnSpc>
                <a:spcPct val="150000"/>
              </a:lnSpc>
            </a:pPr>
            <a:r>
              <a:rPr lang="uk-UA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psutil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–</a:t>
            </a:r>
            <a:r>
              <a:rPr lang="uk-UA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бібліотека для моніторингу системних ресурсів, що застосовується для відстеження споживання процесорного часу.</a:t>
            </a:r>
          </a:p>
        </p:txBody>
      </p:sp>
    </p:spTree>
    <p:extLst>
      <p:ext uri="{BB962C8B-B14F-4D97-AF65-F5344CB8AC3E}">
        <p14:creationId xmlns:p14="http://schemas.microsoft.com/office/powerpoint/2010/main" val="1826358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90612" y="-8498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</a:t>
            </a:r>
            <a:r>
              <a:rPr lang="ru-UA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рхітектура</a:t>
            </a:r>
            <a:r>
              <a:rPr lang="ru-UA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системи</a:t>
            </a:r>
            <a:endParaRPr lang="ru-RU" sz="28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228D82-8326-4F63-92B1-102B49B9532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213" y="997404"/>
            <a:ext cx="1800160" cy="2734841"/>
          </a:xfrm>
          <a:prstGeom prst="rect">
            <a:avLst/>
          </a:prstGeom>
          <a:noFill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BBD0E5-004B-46D4-8C33-89473CBA763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484775" y="997404"/>
            <a:ext cx="1951166" cy="28801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EB3F40-78C5-4A2C-A411-67E35AED4662}"/>
              </a:ext>
            </a:extLst>
          </p:cNvPr>
          <p:cNvSpPr txBox="1"/>
          <p:nvPr/>
        </p:nvSpPr>
        <p:spPr>
          <a:xfrm>
            <a:off x="6323995" y="399220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Файлова</a:t>
            </a:r>
            <a:r>
              <a:rPr lang="ru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структура </a:t>
            </a:r>
            <a:r>
              <a:rPr lang="ru-UA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додатку</a:t>
            </a:r>
            <a:endParaRPr lang="uk-U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4CAF68-E381-41DE-B1EB-DB56C4D7376A}"/>
              </a:ext>
            </a:extLst>
          </p:cNvPr>
          <p:cNvSpPr txBox="1"/>
          <p:nvPr/>
        </p:nvSpPr>
        <p:spPr>
          <a:xfrm>
            <a:off x="490612" y="4002588"/>
            <a:ext cx="54490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Архітектура системи у контексті технологічного стеку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7131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79560" y="-32038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Алгоритм </a:t>
            </a: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пайплайну</a:t>
            </a:r>
            <a:r>
              <a:rPr lang="ru-UA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UA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детекції</a:t>
            </a:r>
            <a:r>
              <a:rPr lang="ru-R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та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трекінгу</a:t>
            </a:r>
            <a:endParaRPr lang="ru-RU" sz="2400" b="1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973F3B0-8F29-4AAD-A1CB-2A9E49318C6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275045" y="510913"/>
            <a:ext cx="2444620" cy="44303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4828</TotalTime>
  <Words>1440</Words>
  <Application>Microsoft Office PowerPoint</Application>
  <PresentationFormat>Экран (16:9)</PresentationFormat>
  <Paragraphs>99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Wingdings</vt:lpstr>
      <vt:lpstr>Economica</vt:lpstr>
      <vt:lpstr>Arial</vt:lpstr>
      <vt:lpstr>Times New Roman</vt:lpstr>
      <vt:lpstr>Open Sans</vt:lpstr>
      <vt:lpstr>Courier New</vt:lpstr>
      <vt:lpstr>Calibri</vt:lpstr>
      <vt:lpstr>Symbol</vt:lpstr>
      <vt:lpstr>Luxe</vt:lpstr>
      <vt:lpstr>Дослідження методів рухової активності людини за допомогою дронів </vt:lpstr>
      <vt:lpstr>Мета роботи</vt:lpstr>
      <vt:lpstr>Проблематика</vt:lpstr>
      <vt:lpstr>Постановка задачі</vt:lpstr>
      <vt:lpstr>Вибір технологій розробки </vt:lpstr>
      <vt:lpstr>Вибір технологій детекції</vt:lpstr>
      <vt:lpstr>Методика проведення дослідження(додаткові бібліотеки)</vt:lpstr>
      <vt:lpstr>Архітектура системи</vt:lpstr>
      <vt:lpstr>Алгоритм пайплайну детекції та трекінгу</vt:lpstr>
      <vt:lpstr>Алгоритм донаведення дрону</vt:lpstr>
      <vt:lpstr>Проведення експеременту</vt:lpstr>
      <vt:lpstr>Вхідні дані</vt:lpstr>
      <vt:lpstr>Вхідні дані</vt:lpstr>
      <vt:lpstr>Аналіз результатів</vt:lpstr>
      <vt:lpstr>Аналіз результатів</vt:lpstr>
      <vt:lpstr>Аналіз результатів</vt:lpstr>
      <vt:lpstr>Аналіз результатів</vt:lpstr>
      <vt:lpstr>Аналіз результатів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Програмна система для організації зборів коштів</dc:title>
  <dc:creator>Егор Богацкий</dc:creator>
  <cp:lastModifiedBy>Егор Богацкий</cp:lastModifiedBy>
  <cp:revision>37</cp:revision>
  <dcterms:modified xsi:type="dcterms:W3CDTF">2025-06-18T17:13:48Z</dcterms:modified>
</cp:coreProperties>
</file>